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fgaTar/f/f1PQEv5q4SYlTPk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aa9fb89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aa9fb89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ddaa9fb894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daa9fb89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daa9fb89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ddaa9fb894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daa9fb894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daa9fb894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ddaa9fb894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daa9fb894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daa9fb894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ddaa9fb894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daa9fb894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daa9fb894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ddaa9fb894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daa9fb894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daa9fb894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ddaa9fb894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daa9fb894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daa9fb894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ddaa9fb894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daa9fb894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daa9fb894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ddaa9fb894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aa9fb894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aa9fb894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ddaa9fb894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aa9fb894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aa9fb894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ddaa9fb894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daa9fb894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daa9fb894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ddaa9fb894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daa9fb894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daa9fb894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ddaa9fb894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aa9fb894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aa9fb894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ddaa9fb894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aa9fb894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aa9fb894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ddaa9fb894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daa9fb894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ddaa9fb894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ddaa9fb894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daa9fb89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daa9fb89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ddaa9fb89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daa9fb89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daa9fb89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ddaa9fb89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daa9fb89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daa9fb89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ddaa9fb89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daa9fb894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daa9fb894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ddaa9fb894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daa9fb894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daa9fb894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ddaa9fb894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daa9fb894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daa9fb894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ddaa9fb894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daa9fb894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daa9fb894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ddaa9fb894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dibujo de una persona&#10;&#10;Descripción generada automáticamente con confianza baja" id="13" name="Google Shape;1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1"/>
          <p:cNvSpPr/>
          <p:nvPr/>
        </p:nvSpPr>
        <p:spPr>
          <a:xfrm>
            <a:off x="0" y="-1"/>
            <a:ext cx="12174555" cy="6858001"/>
          </a:xfrm>
          <a:prstGeom prst="rect">
            <a:avLst/>
          </a:prstGeom>
          <a:gradFill>
            <a:gsLst>
              <a:gs pos="0">
                <a:schemeClr val="dk1"/>
              </a:gs>
              <a:gs pos="60000">
                <a:srgbClr val="000000">
                  <a:alpha val="8235"/>
                </a:srgbClr>
              </a:gs>
              <a:gs pos="100000">
                <a:srgbClr val="000000">
                  <a:alpha val="823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61"/>
          <p:cNvSpPr/>
          <p:nvPr/>
        </p:nvSpPr>
        <p:spPr>
          <a:xfrm>
            <a:off x="914408" y="5443298"/>
            <a:ext cx="11260147" cy="120178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61"/>
          <p:cNvSpPr txBox="1"/>
          <p:nvPr>
            <p:ph type="ctrTitle"/>
          </p:nvPr>
        </p:nvSpPr>
        <p:spPr>
          <a:xfrm>
            <a:off x="931852" y="5571744"/>
            <a:ext cx="10918772" cy="59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931853" y="6320646"/>
            <a:ext cx="10918771" cy="332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" name="Google Shape;18;p61"/>
          <p:cNvCxnSpPr/>
          <p:nvPr/>
        </p:nvCxnSpPr>
        <p:spPr>
          <a:xfrm>
            <a:off x="893981" y="5383209"/>
            <a:ext cx="0" cy="1321967"/>
          </a:xfrm>
          <a:prstGeom prst="straightConnector1">
            <a:avLst/>
          </a:prstGeom>
          <a:noFill/>
          <a:ln cap="flat" cmpd="sng" w="25400">
            <a:solidFill>
              <a:srgbClr val="FC815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" name="Google Shape;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095" y="261750"/>
            <a:ext cx="4608434" cy="809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0" name="Google Shape;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03750"/>
            <a:ext cx="9730176" cy="54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4242816" y="325169"/>
            <a:ext cx="7584019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2322" y="379183"/>
            <a:ext cx="3138882" cy="5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0"/>
          <p:cNvSpPr txBox="1"/>
          <p:nvPr>
            <p:ph idx="1" type="body"/>
          </p:nvPr>
        </p:nvSpPr>
        <p:spPr>
          <a:xfrm>
            <a:off x="6047232" y="1368735"/>
            <a:ext cx="5557088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1"/>
          <p:cNvSpPr txBox="1"/>
          <p:nvPr>
            <p:ph idx="1" type="body"/>
          </p:nvPr>
        </p:nvSpPr>
        <p:spPr>
          <a:xfrm>
            <a:off x="540259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71"/>
          <p:cNvSpPr txBox="1"/>
          <p:nvPr>
            <p:ph idx="2" type="body"/>
          </p:nvPr>
        </p:nvSpPr>
        <p:spPr>
          <a:xfrm>
            <a:off x="6276595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71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 de sección">
  <p:cSld name="Separador de secció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6851150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38100">
              <a:srgbClr val="000000">
                <a:alpha val="69411"/>
              </a:srgbClr>
            </a:outerShdw>
          </a:effectLst>
        </p:spPr>
      </p:pic>
      <p:sp>
        <p:nvSpPr>
          <p:cNvPr id="72" name="Google Shape;72;p72"/>
          <p:cNvSpPr/>
          <p:nvPr/>
        </p:nvSpPr>
        <p:spPr>
          <a:xfrm flipH="1" rot="5400000">
            <a:off x="6717569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7B6B7F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72"/>
          <p:cNvSpPr/>
          <p:nvPr/>
        </p:nvSpPr>
        <p:spPr>
          <a:xfrm>
            <a:off x="-7869" y="0"/>
            <a:ext cx="6864097" cy="6858000"/>
          </a:xfrm>
          <a:prstGeom prst="rect">
            <a:avLst/>
          </a:prstGeom>
          <a:solidFill>
            <a:srgbClr val="0F1727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72"/>
          <p:cNvSpPr txBox="1"/>
          <p:nvPr>
            <p:ph type="title"/>
          </p:nvPr>
        </p:nvSpPr>
        <p:spPr>
          <a:xfrm>
            <a:off x="7697208" y="1255776"/>
            <a:ext cx="3882357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" type="body"/>
          </p:nvPr>
        </p:nvSpPr>
        <p:spPr>
          <a:xfrm>
            <a:off x="7684508" y="3572257"/>
            <a:ext cx="3882357" cy="2970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6" name="Google Shape;7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29" y="6061478"/>
            <a:ext cx="2861475" cy="50236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parador de sección">
  <p:cSld name="4_Separador de secció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/>
          <p:nvPr>
            <p:ph type="title"/>
          </p:nvPr>
        </p:nvSpPr>
        <p:spPr>
          <a:xfrm>
            <a:off x="6315964" y="1255776"/>
            <a:ext cx="5035295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3"/>
          <p:cNvSpPr txBox="1"/>
          <p:nvPr>
            <p:ph idx="1" type="body"/>
          </p:nvPr>
        </p:nvSpPr>
        <p:spPr>
          <a:xfrm>
            <a:off x="6303264" y="3998975"/>
            <a:ext cx="5035295" cy="2543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90850" y="250903"/>
            <a:ext cx="2853529" cy="50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5441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137"/>
              </a:srgbClr>
            </a:outerShdw>
          </a:effectLst>
        </p:spPr>
      </p:pic>
      <p:sp>
        <p:nvSpPr>
          <p:cNvPr id="82" name="Google Shape;82;p73"/>
          <p:cNvSpPr/>
          <p:nvPr/>
        </p:nvSpPr>
        <p:spPr>
          <a:xfrm flipH="1" rot="5400000">
            <a:off x="5205761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33A6E7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parador de sección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6315964" y="1255776"/>
            <a:ext cx="5035295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6303264" y="3998975"/>
            <a:ext cx="5035295" cy="2543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/>
          <p:nvPr/>
        </p:nvSpPr>
        <p:spPr>
          <a:xfrm>
            <a:off x="1" y="0"/>
            <a:ext cx="5425440" cy="6858000"/>
          </a:xfrm>
          <a:prstGeom prst="rect">
            <a:avLst/>
          </a:prstGeom>
          <a:gradFill>
            <a:gsLst>
              <a:gs pos="0">
                <a:srgbClr val="08080E"/>
              </a:gs>
              <a:gs pos="47800">
                <a:srgbClr val="1A1826"/>
              </a:gs>
              <a:gs pos="100000">
                <a:srgbClr val="05070B"/>
              </a:gs>
            </a:gsLst>
            <a:lin ang="0" scaled="0"/>
          </a:gradFill>
          <a:ln>
            <a:noFill/>
          </a:ln>
          <a:effectLst>
            <a:outerShdw blurRad="190500" sx="101000" rotWithShape="0" algn="l" dist="38100" sy="101000">
              <a:srgbClr val="000000">
                <a:alpha val="5607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" name="Google Shape;2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90850" y="250903"/>
            <a:ext cx="2853529" cy="50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2"/>
          <p:cNvSpPr/>
          <p:nvPr/>
        </p:nvSpPr>
        <p:spPr>
          <a:xfrm flipH="1" rot="5400000">
            <a:off x="5205761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33A6E7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el título">
  <p:cSld name="3_Solo el títul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3"/>
          <p:cNvSpPr txBox="1"/>
          <p:nvPr>
            <p:ph idx="1" type="body"/>
          </p:nvPr>
        </p:nvSpPr>
        <p:spPr>
          <a:xfrm>
            <a:off x="6047232" y="1368735"/>
            <a:ext cx="5557088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/>
          <p:nvPr>
            <p:ph idx="1" type="body"/>
          </p:nvPr>
        </p:nvSpPr>
        <p:spPr>
          <a:xfrm>
            <a:off x="579863" y="1593394"/>
            <a:ext cx="11039708" cy="5109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parador de sección">
  <p:cSld name="1_Separador de secció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/>
          <p:nvPr/>
        </p:nvSpPr>
        <p:spPr>
          <a:xfrm flipH="1" rot="5400000">
            <a:off x="6717569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002060"/>
          </a:solidFill>
          <a:ln>
            <a:noFill/>
          </a:ln>
          <a:effectLst>
            <a:outerShdw blurRad="241300" sx="105999" rotWithShape="0" algn="l" dist="38100" sy="105999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" name="Google Shape;3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3" y="0"/>
            <a:ext cx="6864096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137"/>
              </a:srgbClr>
            </a:outerShdw>
          </a:effectLst>
        </p:spPr>
      </p:pic>
      <p:sp>
        <p:nvSpPr>
          <p:cNvPr id="38" name="Google Shape;38;p66"/>
          <p:cNvSpPr/>
          <p:nvPr/>
        </p:nvSpPr>
        <p:spPr>
          <a:xfrm>
            <a:off x="4323" y="0"/>
            <a:ext cx="6864097" cy="6858000"/>
          </a:xfrm>
          <a:prstGeom prst="rect">
            <a:avLst/>
          </a:prstGeom>
          <a:solidFill>
            <a:srgbClr val="0F1727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66"/>
          <p:cNvSpPr txBox="1"/>
          <p:nvPr>
            <p:ph type="title"/>
          </p:nvPr>
        </p:nvSpPr>
        <p:spPr>
          <a:xfrm>
            <a:off x="7697208" y="1255776"/>
            <a:ext cx="3882357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1" type="body"/>
          </p:nvPr>
        </p:nvSpPr>
        <p:spPr>
          <a:xfrm>
            <a:off x="7684508" y="3572257"/>
            <a:ext cx="3882357" cy="2970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1" name="Google Shape;41;p66"/>
          <p:cNvGrpSpPr/>
          <p:nvPr/>
        </p:nvGrpSpPr>
        <p:grpSpPr>
          <a:xfrm>
            <a:off x="3528143" y="5768727"/>
            <a:ext cx="3331923" cy="743712"/>
            <a:chOff x="9066821" y="463084"/>
            <a:chExt cx="3331923" cy="743712"/>
          </a:xfrm>
        </p:grpSpPr>
        <p:sp>
          <p:nvSpPr>
            <p:cNvPr id="42" name="Google Shape;42;p66"/>
            <p:cNvSpPr/>
            <p:nvPr/>
          </p:nvSpPr>
          <p:spPr>
            <a:xfrm>
              <a:off x="9066821" y="463084"/>
              <a:ext cx="3331923" cy="743712"/>
            </a:xfrm>
            <a:prstGeom prst="rect">
              <a:avLst/>
            </a:prstGeom>
            <a:solidFill>
              <a:srgbClr val="A5A5A5">
                <a:alpha val="6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3" name="Google Shape;4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74210" y="568182"/>
              <a:ext cx="2861475" cy="50236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4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o el título">
  <p:cSld name="2_So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7"/>
          <p:cNvSpPr txBox="1"/>
          <p:nvPr>
            <p:ph idx="1" type="body"/>
          </p:nvPr>
        </p:nvSpPr>
        <p:spPr>
          <a:xfrm>
            <a:off x="5059680" y="1368735"/>
            <a:ext cx="6544640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8"/>
          <p:cNvSpPr txBox="1"/>
          <p:nvPr/>
        </p:nvSpPr>
        <p:spPr>
          <a:xfrm>
            <a:off x="700818" y="5331594"/>
            <a:ext cx="1074747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MX" sz="5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 | Programas LIVE</a:t>
            </a:r>
            <a:endParaRPr b="1" i="0" sz="5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530" y="-85652"/>
            <a:ext cx="12192000" cy="447803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8"/>
          <p:cNvSpPr/>
          <p:nvPr/>
        </p:nvSpPr>
        <p:spPr>
          <a:xfrm>
            <a:off x="-12530" y="-85650"/>
            <a:ext cx="12202010" cy="4494364"/>
          </a:xfrm>
          <a:prstGeom prst="rect">
            <a:avLst/>
          </a:prstGeom>
          <a:gradFill>
            <a:gsLst>
              <a:gs pos="0">
                <a:srgbClr val="08080E">
                  <a:alpha val="80000"/>
                </a:srgbClr>
              </a:gs>
              <a:gs pos="47800">
                <a:srgbClr val="1A1826">
                  <a:alpha val="80000"/>
                </a:srgbClr>
              </a:gs>
              <a:gs pos="100000">
                <a:srgbClr val="05070B">
                  <a:alpha val="80000"/>
                </a:srgbClr>
              </a:gs>
            </a:gsLst>
            <a:lin ang="0" scaled="0"/>
          </a:gradFill>
          <a:ln>
            <a:noFill/>
          </a:ln>
          <a:effectLst>
            <a:outerShdw blurRad="190500" sx="101000" rotWithShape="0" algn="l" dist="38100" sy="101000">
              <a:srgbClr val="000000">
                <a:alpha val="5607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" name="Google Shape;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165" y="1835696"/>
            <a:ext cx="3808623" cy="66865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56" name="Google Shape;56;p68"/>
          <p:cNvSpPr txBox="1"/>
          <p:nvPr/>
        </p:nvSpPr>
        <p:spPr>
          <a:xfrm>
            <a:off x="4184164" y="2658967"/>
            <a:ext cx="3808623" cy="1015663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823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Tecnológico de Monterrey |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Prohibida la reproducción total o parcial de esta obra sin expresa autorización del Tecnológico de Monterrey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3" id="57" name="Google Shape;5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760"/>
            <a:ext cx="12192000" cy="68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9"/>
          <p:cNvSpPr txBox="1"/>
          <p:nvPr>
            <p:ph type="title"/>
          </p:nvPr>
        </p:nvSpPr>
        <p:spPr>
          <a:xfrm>
            <a:off x="4242816" y="325169"/>
            <a:ext cx="7584019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2322" y="379183"/>
            <a:ext cx="3138882" cy="55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433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43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43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43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dsoftsito/unit-testing-mat/blob/master/.github/workflows/CI.y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adsoftsito/unit-testing-mat/blob/master/karma.conf.j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931852" y="5571744"/>
            <a:ext cx="10918772" cy="59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 sz="3300"/>
              <a:t>Semana 3 - CI (Continuos Integration)</a:t>
            </a:r>
            <a:endParaRPr sz="5700"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931853" y="6209807"/>
            <a:ext cx="10918771" cy="332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daa9fb894_0_64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Workflow para branch master</a:t>
            </a:r>
            <a:endParaRPr/>
          </a:p>
        </p:txBody>
      </p:sp>
      <p:sp>
        <p:nvSpPr>
          <p:cNvPr id="162" name="Google Shape;162;g1ddaa9fb894_0_64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" name="Google Shape;163;g1ddaa9fb89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2287625"/>
            <a:ext cx="102203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ddaa9fb894_0_64"/>
          <p:cNvSpPr txBox="1"/>
          <p:nvPr/>
        </p:nvSpPr>
        <p:spPr>
          <a:xfrm>
            <a:off x="886300" y="1656375"/>
            <a:ext cx="8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Click en menu </a:t>
            </a:r>
            <a:r>
              <a:rPr b="1" lang="es-MX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Actions -&gt; set up a workflow yourself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daa9fb894_0_73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Workflow para branch master</a:t>
            </a:r>
            <a:endParaRPr/>
          </a:p>
        </p:txBody>
      </p:sp>
      <p:sp>
        <p:nvSpPr>
          <p:cNvPr id="171" name="Google Shape;171;g1ddaa9fb894_0_73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g1ddaa9fb894_0_73"/>
          <p:cNvSpPr txBox="1"/>
          <p:nvPr/>
        </p:nvSpPr>
        <p:spPr>
          <a:xfrm>
            <a:off x="515625" y="1176900"/>
            <a:ext cx="1039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Crear WF con nombre </a:t>
            </a:r>
            <a:r>
              <a:rPr b="1" lang="es-MX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master_CI_CD.yml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 en:</a:t>
            </a:r>
            <a:r>
              <a:rPr b="1" lang="es-MX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MX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https://github.com/adsoftsito/unit-testing-mat/blob/master/.github/workflows/CI.yml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g1ddaa9fb894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650" y="1790400"/>
            <a:ext cx="12191999" cy="50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daa9fb894_0_83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Workflow para branch master</a:t>
            </a:r>
            <a:endParaRPr/>
          </a:p>
        </p:txBody>
      </p:sp>
      <p:sp>
        <p:nvSpPr>
          <p:cNvPr id="180" name="Google Shape;180;g1ddaa9fb894_0_83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g1ddaa9fb894_0_83"/>
          <p:cNvSpPr txBox="1"/>
          <p:nvPr/>
        </p:nvSpPr>
        <p:spPr>
          <a:xfrm>
            <a:off x="515625" y="1176900"/>
            <a:ext cx="1039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Century Gothic"/>
                <a:ea typeface="Century Gothic"/>
                <a:cs typeface="Century Gothic"/>
                <a:sym typeface="Century Gothic"/>
              </a:rPr>
              <a:t>Start Commit</a:t>
            </a: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 directo a master y guardar con </a:t>
            </a:r>
            <a:r>
              <a:rPr b="1" lang="es-MX">
                <a:latin typeface="Century Gothic"/>
                <a:ea typeface="Century Gothic"/>
                <a:cs typeface="Century Gothic"/>
                <a:sym typeface="Century Gothic"/>
              </a:rPr>
              <a:t>Commit new file</a:t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g1ddaa9fb89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11475"/>
            <a:ext cx="9924076" cy="48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daa9fb894_0_112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Workflow para branch master</a:t>
            </a:r>
            <a:endParaRPr/>
          </a:p>
        </p:txBody>
      </p:sp>
      <p:sp>
        <p:nvSpPr>
          <p:cNvPr id="189" name="Google Shape;189;g1ddaa9fb894_0_112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g1ddaa9fb894_0_112"/>
          <p:cNvSpPr txBox="1"/>
          <p:nvPr/>
        </p:nvSpPr>
        <p:spPr>
          <a:xfrm>
            <a:off x="515625" y="1176900"/>
            <a:ext cx="1039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latin typeface="Century Gothic"/>
                <a:ea typeface="Century Gothic"/>
                <a:cs typeface="Century Gothic"/>
                <a:sym typeface="Century Gothic"/>
              </a:rPr>
              <a:t>Verificar en Actions, que el WF se dispare automaticamente despues de hacer un </a:t>
            </a:r>
            <a:r>
              <a:rPr b="1" lang="es-MX" sz="1500">
                <a:latin typeface="Century Gothic"/>
                <a:ea typeface="Century Gothic"/>
                <a:cs typeface="Century Gothic"/>
                <a:sym typeface="Century Gothic"/>
              </a:rPr>
              <a:t>git push sobre master</a:t>
            </a:r>
            <a:endParaRPr b="1"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g1ddaa9fb894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9075"/>
            <a:ext cx="11858625" cy="49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daa9fb894_0_121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Workflow para branch master</a:t>
            </a:r>
            <a:endParaRPr/>
          </a:p>
        </p:txBody>
      </p:sp>
      <p:sp>
        <p:nvSpPr>
          <p:cNvPr id="198" name="Google Shape;198;g1ddaa9fb894_0_121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g1ddaa9fb894_0_121"/>
          <p:cNvSpPr txBox="1"/>
          <p:nvPr/>
        </p:nvSpPr>
        <p:spPr>
          <a:xfrm>
            <a:off x="515625" y="1176900"/>
            <a:ext cx="1039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latin typeface="Century Gothic"/>
                <a:ea typeface="Century Gothic"/>
                <a:cs typeface="Century Gothic"/>
                <a:sym typeface="Century Gothic"/>
              </a:rPr>
              <a:t>Revisar todos los pasos del WF se terminen correctamente</a:t>
            </a:r>
            <a:endParaRPr b="1"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g1ddaa9fb894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0475"/>
            <a:ext cx="12192001" cy="53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daa9fb894_0_130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07" name="Google Shape;207;g1ddaa9fb894_0_130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g1ddaa9fb894_0_130"/>
          <p:cNvSpPr txBox="1"/>
          <p:nvPr/>
        </p:nvSpPr>
        <p:spPr>
          <a:xfrm>
            <a:off x="515625" y="1176900"/>
            <a:ext cx="1039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Century Gothic"/>
                <a:ea typeface="Century Gothic"/>
                <a:cs typeface="Century Gothic"/>
                <a:sym typeface="Century Gothic"/>
              </a:rPr>
              <a:t>Para implementar CI, debemos proteger los branchs master, develop y release, empezaremos por master, ir a</a:t>
            </a:r>
            <a:r>
              <a:rPr b="1" lang="es-MX" sz="1800">
                <a:latin typeface="Century Gothic"/>
                <a:ea typeface="Century Gothic"/>
                <a:cs typeface="Century Gothic"/>
                <a:sym typeface="Century Gothic"/>
              </a:rPr>
              <a:t> Settings -&gt; Branches -&gt; Add rule</a:t>
            </a:r>
            <a:endParaRPr b="1"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g1ddaa9fb894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08100"/>
            <a:ext cx="12023726" cy="50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daa9fb894_0_139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16" name="Google Shape;216;g1ddaa9fb894_0_139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g1ddaa9fb894_0_139"/>
          <p:cNvSpPr txBox="1"/>
          <p:nvPr/>
        </p:nvSpPr>
        <p:spPr>
          <a:xfrm>
            <a:off x="334175" y="1176900"/>
            <a:ext cx="10578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latin typeface="Century Gothic"/>
                <a:ea typeface="Century Gothic"/>
                <a:cs typeface="Century Gothic"/>
                <a:sym typeface="Century Gothic"/>
              </a:rPr>
              <a:t>Capturamos el nombre del branch al que aplicara esta nueva regla:  </a:t>
            </a:r>
            <a:r>
              <a:rPr b="1" lang="es-MX" sz="1500"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  <a:r>
              <a:rPr lang="es-MX" sz="15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5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8" name="Google Shape;218;g1ddaa9fb894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6550"/>
            <a:ext cx="12192000" cy="5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aa9fb894_0_148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25" name="Google Shape;225;g1ddaa9fb894_0_148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g1ddaa9fb894_0_148"/>
          <p:cNvSpPr txBox="1"/>
          <p:nvPr/>
        </p:nvSpPr>
        <p:spPr>
          <a:xfrm>
            <a:off x="515625" y="1176900"/>
            <a:ext cx="1132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Century Gothic"/>
                <a:ea typeface="Century Gothic"/>
                <a:cs typeface="Century Gothic"/>
                <a:sym typeface="Century Gothic"/>
              </a:rPr>
              <a:t>Solo permitiremos que master sea tocado, a traves de un Pull Request, y requiere n revisores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g1ddaa9fb894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59075"/>
            <a:ext cx="9088448" cy="5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daa9fb894_0_157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34" name="Google Shape;234;g1ddaa9fb894_0_157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g1ddaa9fb894_0_157"/>
          <p:cNvSpPr txBox="1"/>
          <p:nvPr/>
        </p:nvSpPr>
        <p:spPr>
          <a:xfrm>
            <a:off x="515625" y="1176900"/>
            <a:ext cx="1134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latin typeface="Century Gothic"/>
                <a:ea typeface="Century Gothic"/>
                <a:cs typeface="Century Gothic"/>
                <a:sym typeface="Century Gothic"/>
              </a:rPr>
              <a:t>El pull request solo permitira realizar merge, si pasa el </a:t>
            </a:r>
            <a:r>
              <a:rPr b="1" lang="es-MX" sz="1700">
                <a:latin typeface="Century Gothic"/>
                <a:ea typeface="Century Gothic"/>
                <a:cs typeface="Century Gothic"/>
                <a:sym typeface="Century Gothic"/>
              </a:rPr>
              <a:t>check</a:t>
            </a:r>
            <a:r>
              <a:rPr lang="es-MX" sz="1700">
                <a:latin typeface="Century Gothic"/>
                <a:ea typeface="Century Gothic"/>
                <a:cs typeface="Century Gothic"/>
                <a:sym typeface="Century Gothic"/>
              </a:rPr>
              <a:t> del Workflow creado anteriormente.</a:t>
            </a:r>
            <a:endParaRPr b="1" sz="17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6" name="Google Shape;236;g1ddaa9fb894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6675"/>
            <a:ext cx="11194972" cy="5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aa9fb894_0_165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43" name="Google Shape;243;g1ddaa9fb894_0_165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g1ddaa9fb894_0_165"/>
          <p:cNvSpPr txBox="1"/>
          <p:nvPr/>
        </p:nvSpPr>
        <p:spPr>
          <a:xfrm>
            <a:off x="232475" y="1176900"/>
            <a:ext cx="11536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latin typeface="Century Gothic"/>
                <a:ea typeface="Century Gothic"/>
                <a:cs typeface="Century Gothic"/>
                <a:sym typeface="Century Gothic"/>
              </a:rPr>
              <a:t>Se deberan resolver conflictos, se bloqueara el boton de merge hasta que todos los checks pasen.</a:t>
            </a:r>
            <a:endParaRPr b="1" sz="17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" name="Google Shape;245;g1ddaa9fb894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2875"/>
            <a:ext cx="12192000" cy="51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6173850" y="1716500"/>
            <a:ext cx="5943600" cy="52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s-MX" sz="1900"/>
              <a:t>Las herramientas de versionamiento de código, permiten crear ramas o “branchs” de código base que puede ser distribuido a cada ingeniero y que cada uno de ellos puede crear sub-ramas donde pueden aportar su trabajo sin afectar el código principal. </a:t>
            </a:r>
            <a:endParaRPr sz="1900"/>
          </a:p>
          <a:p>
            <a:pPr indent="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-34925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s-MX" sz="1900"/>
              <a:t>Posteriormente podrían integrar su trabajo en el código base sin crear conflictos.</a:t>
            </a:r>
            <a:endParaRPr sz="1900"/>
          </a:p>
          <a:p>
            <a:pPr indent="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-34925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s-MX" sz="1900"/>
              <a:t>Además, si almacenamos el código en una plataforma de este tipo, llevarlo a un servidor real o una nube es sumamente sencillo.</a:t>
            </a:r>
            <a:endParaRPr b="1" sz="19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8001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2841284" y="227633"/>
            <a:ext cx="9350716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/>
              <a:t>Tema 1: Establecer el Base Code para CI</a:t>
            </a:r>
            <a:endParaRPr/>
          </a:p>
        </p:txBody>
      </p:sp>
      <p:pic>
        <p:nvPicPr>
          <p:cNvPr descr="Picture 3"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56222"/>
            <a:ext cx="1943477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75" y="1114925"/>
            <a:ext cx="5324601" cy="5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daa9fb894_0_175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Proteger branch master</a:t>
            </a:r>
            <a:endParaRPr/>
          </a:p>
        </p:txBody>
      </p:sp>
      <p:sp>
        <p:nvSpPr>
          <p:cNvPr id="252" name="Google Shape;252;g1ddaa9fb894_0_175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g1ddaa9fb894_0_175"/>
          <p:cNvSpPr txBox="1"/>
          <p:nvPr/>
        </p:nvSpPr>
        <p:spPr>
          <a:xfrm>
            <a:off x="515625" y="1176900"/>
            <a:ext cx="1039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Finalmente guardamos la regla para </a:t>
            </a:r>
            <a:r>
              <a:rPr b="1" lang="es-MX" sz="2100"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sz="21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4" name="Google Shape;254;g1ddaa9fb894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9075"/>
            <a:ext cx="12192000" cy="5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aa9fb894_0_192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Bajar cambios realizados en master</a:t>
            </a:r>
            <a:endParaRPr/>
          </a:p>
        </p:txBody>
      </p:sp>
      <p:sp>
        <p:nvSpPr>
          <p:cNvPr id="261" name="Google Shape;261;g1ddaa9fb894_0_192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g1ddaa9fb894_0_192"/>
          <p:cNvSpPr txBox="1"/>
          <p:nvPr/>
        </p:nvSpPr>
        <p:spPr>
          <a:xfrm>
            <a:off x="515625" y="1176900"/>
            <a:ext cx="103968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master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pull origin master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daa9fb894_0_199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branch hotfixes</a:t>
            </a:r>
            <a:endParaRPr/>
          </a:p>
        </p:txBody>
      </p:sp>
      <p:sp>
        <p:nvSpPr>
          <p:cNvPr id="269" name="Google Shape;269;g1ddaa9fb894_0_199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g1ddaa9fb894_0_199"/>
          <p:cNvSpPr txBox="1"/>
          <p:nvPr/>
        </p:nvSpPr>
        <p:spPr>
          <a:xfrm>
            <a:off x="515625" y="1176900"/>
            <a:ext cx="103968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master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branch hotfixes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hotfixes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add .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commit -m “create release hotfixes”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push origin hotfixes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daa9fb894_0_184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branch release</a:t>
            </a:r>
            <a:endParaRPr/>
          </a:p>
        </p:txBody>
      </p:sp>
      <p:sp>
        <p:nvSpPr>
          <p:cNvPr id="277" name="Google Shape;277;g1ddaa9fb894_0_184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g1ddaa9fb894_0_184"/>
          <p:cNvSpPr txBox="1"/>
          <p:nvPr/>
        </p:nvSpPr>
        <p:spPr>
          <a:xfrm>
            <a:off x="515625" y="1176900"/>
            <a:ext cx="103968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master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branch release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release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add .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commit -m “create release branch”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push origin release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00">
                <a:latin typeface="Century Gothic"/>
                <a:ea typeface="Century Gothic"/>
                <a:cs typeface="Century Gothic"/>
                <a:sym typeface="Century Gothic"/>
              </a:rPr>
              <a:t>Crear workflow y proteccion de branch para </a:t>
            </a:r>
            <a:r>
              <a:rPr b="1" lang="es-MX" sz="3100">
                <a:latin typeface="Century Gothic"/>
                <a:ea typeface="Century Gothic"/>
                <a:cs typeface="Century Gothic"/>
                <a:sym typeface="Century Gothic"/>
              </a:rPr>
              <a:t>release</a:t>
            </a:r>
            <a:endParaRPr b="1" sz="3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daa9fb894_0_206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Crear branch develop</a:t>
            </a:r>
            <a:endParaRPr/>
          </a:p>
        </p:txBody>
      </p:sp>
      <p:sp>
        <p:nvSpPr>
          <p:cNvPr id="285" name="Google Shape;285;g1ddaa9fb894_0_206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g1ddaa9fb894_0_206"/>
          <p:cNvSpPr txBox="1"/>
          <p:nvPr/>
        </p:nvSpPr>
        <p:spPr>
          <a:xfrm>
            <a:off x="515625" y="1176900"/>
            <a:ext cx="113259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master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branch develop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checkout develop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add .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commit -m “create release develop”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400">
                <a:latin typeface="Century Gothic"/>
                <a:ea typeface="Century Gothic"/>
                <a:cs typeface="Century Gothic"/>
                <a:sym typeface="Century Gothic"/>
              </a:rPr>
              <a:t>git push origin develop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00">
                <a:latin typeface="Century Gothic"/>
                <a:ea typeface="Century Gothic"/>
                <a:cs typeface="Century Gothic"/>
                <a:sym typeface="Century Gothic"/>
              </a:rPr>
              <a:t>Crear workflow y proteccion de branch para </a:t>
            </a:r>
            <a:r>
              <a:rPr b="1" lang="es-MX" sz="3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</a:t>
            </a:r>
            <a:endParaRPr b="1" sz="3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daa9fb894_0_7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Para angular 15, crear</a:t>
            </a:r>
            <a:r>
              <a:rPr lang="es-MX"/>
              <a:t> karma.conf.js</a:t>
            </a:r>
            <a:endParaRPr/>
          </a:p>
        </p:txBody>
      </p:sp>
      <p:sp>
        <p:nvSpPr>
          <p:cNvPr id="103" name="Google Shape;103;g1ddaa9fb894_0_7"/>
          <p:cNvSpPr txBox="1"/>
          <p:nvPr/>
        </p:nvSpPr>
        <p:spPr>
          <a:xfrm>
            <a:off x="1133325" y="1888850"/>
            <a:ext cx="963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700">
                <a:latin typeface="Century Gothic"/>
                <a:ea typeface="Century Gothic"/>
                <a:cs typeface="Century Gothic"/>
                <a:sym typeface="Century Gothic"/>
              </a:rPr>
              <a:t>En la raiz del proyecto de Angular ( a nivel del package.json) ejecutar: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1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 generate config karma</a:t>
            </a:r>
            <a:endParaRPr b="1" sz="31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daa9fb894_0_0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Actualizar karma.conf.js</a:t>
            </a:r>
            <a:endParaRPr/>
          </a:p>
        </p:txBody>
      </p:sp>
      <p:sp>
        <p:nvSpPr>
          <p:cNvPr id="110" name="Google Shape;110;g1ddaa9fb894_0_0"/>
          <p:cNvSpPr txBox="1"/>
          <p:nvPr/>
        </p:nvSpPr>
        <p:spPr>
          <a:xfrm>
            <a:off x="1598250" y="1569200"/>
            <a:ext cx="836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Actualizar karma.conf.js, agregamos un navegador que permite ejecutar </a:t>
            </a:r>
            <a:r>
              <a:rPr b="1" lang="es-MX" sz="2100">
                <a:latin typeface="Century Gothic"/>
                <a:ea typeface="Century Gothic"/>
                <a:cs typeface="Century Gothic"/>
                <a:sym typeface="Century Gothic"/>
              </a:rPr>
              <a:t>ng test</a:t>
            </a: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 sin abrir el navegador Chrome.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g1ddaa9fb894_0_0"/>
          <p:cNvSpPr txBox="1"/>
          <p:nvPr/>
        </p:nvSpPr>
        <p:spPr>
          <a:xfrm>
            <a:off x="2150400" y="2862350"/>
            <a:ext cx="57537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CD7923"/>
                </a:solidFill>
                <a:highlight>
                  <a:srgbClr val="FFFFFF"/>
                </a:highlight>
              </a:rPr>
              <a:t>   </a:t>
            </a:r>
            <a:r>
              <a:rPr lang="es-MX" sz="1600">
                <a:solidFill>
                  <a:schemeClr val="dk1"/>
                </a:solidFill>
                <a:highlight>
                  <a:srgbClr val="FFFFFF"/>
                </a:highlight>
              </a:rPr>
              <a:t>    browsers: ['Chrome'],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CD7923"/>
                </a:solidFill>
                <a:highlight>
                  <a:srgbClr val="FFFFFF"/>
                </a:highlight>
              </a:rPr>
              <a:t>   </a:t>
            </a:r>
            <a:r>
              <a:rPr lang="es-MX" sz="16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browsers: ['ChromeHeadlessCI'],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  customLaunchers: {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    ChromeHeadlessCI: {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     base: 'ChromeHeadless',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    flags: ['--no-sandbox']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   }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accent1"/>
                </a:solidFill>
                <a:highlight>
                  <a:srgbClr val="FFFFFF"/>
                </a:highlight>
              </a:rPr>
              <a:t>      },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CD7923"/>
                </a:solidFill>
                <a:highlight>
                  <a:srgbClr val="FFFFFF"/>
                </a:highlight>
              </a:rPr>
              <a:t>  </a:t>
            </a:r>
            <a:endParaRPr sz="1600">
              <a:solidFill>
                <a:srgbClr val="CD792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2" name="Google Shape;112;g1ddaa9fb894_0_0"/>
          <p:cNvSpPr txBox="1"/>
          <p:nvPr/>
        </p:nvSpPr>
        <p:spPr>
          <a:xfrm>
            <a:off x="1365775" y="5710150"/>
            <a:ext cx="948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Ejemplo : </a:t>
            </a:r>
            <a:r>
              <a:rPr lang="es-MX" u="sng">
                <a:solidFill>
                  <a:schemeClr val="hlink"/>
                </a:solidFill>
                <a:hlinkClick r:id="rId3"/>
              </a:rPr>
              <a:t>https://github.com/adsoftsito/unit-testing-mat/blob/master/karma.conf.js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daa9fb894_0_17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Actualizar karma.conf.js</a:t>
            </a:r>
            <a:endParaRPr/>
          </a:p>
        </p:txBody>
      </p:sp>
      <p:sp>
        <p:nvSpPr>
          <p:cNvPr id="119" name="Google Shape;119;g1ddaa9fb894_0_17"/>
          <p:cNvSpPr txBox="1"/>
          <p:nvPr/>
        </p:nvSpPr>
        <p:spPr>
          <a:xfrm>
            <a:off x="1598250" y="1569200"/>
            <a:ext cx="83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Probar con 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1ddaa9fb894_0_17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2700">
              <a:solidFill>
                <a:schemeClr val="accent1"/>
              </a:solidFill>
            </a:endParaRPr>
          </a:p>
        </p:txBody>
      </p:sp>
      <p:sp>
        <p:nvSpPr>
          <p:cNvPr id="121" name="Google Shape;121;g1ddaa9fb894_0_17"/>
          <p:cNvSpPr txBox="1"/>
          <p:nvPr/>
        </p:nvSpPr>
        <p:spPr>
          <a:xfrm>
            <a:off x="1532700" y="4118975"/>
            <a:ext cx="8369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NOTA: Esta misma sentencia la usaremos dentro de un proceso automatico que nos permita realizar CI dentro de Github.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Por eso en indispensable que permita ejecutar pruebas sin abrir el navegador Chrome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daa9fb894_0_92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Inhabilitar pruebas que fallen</a:t>
            </a:r>
            <a:endParaRPr/>
          </a:p>
        </p:txBody>
      </p:sp>
      <p:sp>
        <p:nvSpPr>
          <p:cNvPr id="128" name="Google Shape;128;g1ddaa9fb894_0_92"/>
          <p:cNvSpPr txBox="1"/>
          <p:nvPr/>
        </p:nvSpPr>
        <p:spPr>
          <a:xfrm>
            <a:off x="834650" y="1293125"/>
            <a:ext cx="11493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Temporalmente deshabilitamos las pruebas de integracion 	que fallen con una </a:t>
            </a:r>
            <a:r>
              <a:rPr b="1" lang="es-MX" sz="2100">
                <a:latin typeface="Century Gothic"/>
                <a:ea typeface="Century Gothic"/>
                <a:cs typeface="Century Gothic"/>
                <a:sym typeface="Century Gothic"/>
              </a:rPr>
              <a:t>x.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ddaa9fb894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825" y="2552900"/>
            <a:ext cx="9234126" cy="42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ddaa9fb894_0_92"/>
          <p:cNvSpPr txBox="1"/>
          <p:nvPr/>
        </p:nvSpPr>
        <p:spPr>
          <a:xfrm>
            <a:off x="1264100" y="1816025"/>
            <a:ext cx="820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50">
                <a:solidFill>
                  <a:schemeClr val="dk1"/>
                </a:solidFill>
                <a:highlight>
                  <a:srgbClr val="FFFFFF"/>
                </a:highlight>
              </a:rPr>
              <a:t>En </a:t>
            </a:r>
            <a:r>
              <a:rPr b="1" lang="es-MX" sz="2150">
                <a:solidFill>
                  <a:schemeClr val="dk1"/>
                </a:solidFill>
                <a:highlight>
                  <a:srgbClr val="FFFFFF"/>
                </a:highlight>
              </a:rPr>
              <a:t>src/app/services/textdavinci003.service.spec.ts</a:t>
            </a:r>
            <a:r>
              <a:rPr b="1" lang="es-MX" sz="21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b="1" sz="2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daa9fb894_0_101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Inhabilitar pruebas que fallen</a:t>
            </a:r>
            <a:endParaRPr/>
          </a:p>
        </p:txBody>
      </p:sp>
      <p:sp>
        <p:nvSpPr>
          <p:cNvPr id="137" name="Google Shape;137;g1ddaa9fb894_0_101"/>
          <p:cNvSpPr txBox="1"/>
          <p:nvPr/>
        </p:nvSpPr>
        <p:spPr>
          <a:xfrm>
            <a:off x="1598250" y="1569200"/>
            <a:ext cx="836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En </a:t>
            </a:r>
            <a:r>
              <a:rPr b="1" lang="es-MX" sz="2100">
                <a:latin typeface="Century Gothic"/>
                <a:ea typeface="Century Gothic"/>
                <a:cs typeface="Century Gothic"/>
                <a:sym typeface="Century Gothic"/>
              </a:rPr>
              <a:t>src/app/app.component.spec.ts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8" name="Google Shape;138;g1ddaa9fb894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7100"/>
            <a:ext cx="12191999" cy="4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aa9fb894_0_53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Eliminar keys de services</a:t>
            </a:r>
            <a:endParaRPr/>
          </a:p>
        </p:txBody>
      </p:sp>
      <p:sp>
        <p:nvSpPr>
          <p:cNvPr id="145" name="Google Shape;145;g1ddaa9fb894_0_53"/>
          <p:cNvSpPr txBox="1"/>
          <p:nvPr/>
        </p:nvSpPr>
        <p:spPr>
          <a:xfrm>
            <a:off x="595725" y="2759875"/>
            <a:ext cx="11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ddaa9fb894_0_53"/>
          <p:cNvSpPr txBox="1"/>
          <p:nvPr/>
        </p:nvSpPr>
        <p:spPr>
          <a:xfrm>
            <a:off x="982653" y="1689400"/>
            <a:ext cx="1046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Century Gothic"/>
                <a:ea typeface="Century Gothic"/>
                <a:cs typeface="Century Gothic"/>
                <a:sym typeface="Century Gothic"/>
              </a:rPr>
              <a:t>Temporalmente eliminamos los keys de openai en los services, en la siguiente sesion de </a:t>
            </a:r>
            <a:r>
              <a:rPr b="1" lang="es-MX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CD</a:t>
            </a:r>
            <a:r>
              <a:rPr lang="es-MX" sz="2000">
                <a:latin typeface="Century Gothic"/>
                <a:ea typeface="Century Gothic"/>
                <a:cs typeface="Century Gothic"/>
                <a:sym typeface="Century Gothic"/>
              </a:rPr>
              <a:t>, veremos como inyectarlas dinamicamente para realizar el despliegue en un </a:t>
            </a:r>
            <a:r>
              <a:rPr b="1" lang="es-MX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Docker/Kubernetes</a:t>
            </a:r>
            <a:endParaRPr b="1"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g1ddaa9fb894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50" y="3207100"/>
            <a:ext cx="7942129" cy="3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daa9fb894_0_46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Actualizar karma.conf.js</a:t>
            </a:r>
            <a:endParaRPr/>
          </a:p>
        </p:txBody>
      </p:sp>
      <p:sp>
        <p:nvSpPr>
          <p:cNvPr id="154" name="Google Shape;154;g1ddaa9fb894_0_46"/>
          <p:cNvSpPr txBox="1"/>
          <p:nvPr/>
        </p:nvSpPr>
        <p:spPr>
          <a:xfrm>
            <a:off x="1598250" y="1569200"/>
            <a:ext cx="836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En la raiz del proyecto, s</a:t>
            </a: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ubir cambios a github de nuestro branch principal (</a:t>
            </a:r>
            <a:r>
              <a:rPr b="1" lang="es-MX" sz="21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b="1" lang="es-MX" sz="21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</a:t>
            </a:r>
            <a:r>
              <a:rPr lang="es-MX" sz="21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g1ddaa9fb894_0_46"/>
          <p:cNvSpPr txBox="1"/>
          <p:nvPr/>
        </p:nvSpPr>
        <p:spPr>
          <a:xfrm>
            <a:off x="595725" y="2759875"/>
            <a:ext cx="11405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-m “ add master base code “</a:t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push origin master</a:t>
            </a:r>
            <a:endParaRPr b="1" sz="22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2018-03-20T14:13:47Z</dcterms:created>
  <dc:creator>MacBook Air DCH KW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0x010100D5485161679E444E8EC77FDF652C16F3</vt:lpwstr>
  </property>
</Properties>
</file>